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322" r:id="rId4"/>
    <p:sldId id="303" r:id="rId5"/>
    <p:sldId id="308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60" autoAdjust="0"/>
    <p:restoredTop sz="62774" autoAdjust="0"/>
  </p:normalViewPr>
  <p:slideViewPr>
    <p:cSldViewPr snapToGrid="0" showGuides="1">
      <p:cViewPr varScale="1">
        <p:scale>
          <a:sx n="39" d="100"/>
          <a:sy n="39" d="100"/>
        </p:scale>
        <p:origin x="1490" y="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B494DC-5E7D-48B0-9B82-02B259453E6F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91ABB-FABC-4D01-A2EB-90473F08BB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45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启发而设计的数据库，结合了传统的 </a:t>
            </a:r>
            <a:r>
              <a:rPr lang="en-US" altLang="zh-CN" dirty="0"/>
              <a:t>RDBMS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r>
              <a:rPr lang="en-US" altLang="zh-CN" dirty="0" err="1"/>
              <a:t>TiDB</a:t>
            </a:r>
            <a:r>
              <a:rPr lang="zh-CN" altLang="en-US" dirty="0"/>
              <a:t>是一种分布式数据库，它的数据以</a:t>
            </a:r>
            <a:r>
              <a:rPr lang="en-US" altLang="zh-CN" dirty="0"/>
              <a:t>key-value</a:t>
            </a:r>
            <a:r>
              <a:rPr lang="zh-CN" altLang="en-US" dirty="0"/>
              <a:t>对的形式存储</a:t>
            </a:r>
            <a:endParaRPr lang="en-US" altLang="zh-CN" dirty="0"/>
          </a:p>
          <a:p>
            <a:r>
              <a:rPr lang="zh-CN" altLang="en-US" dirty="0"/>
              <a:t>常见的数据库是关系数据库，</a:t>
            </a:r>
            <a:r>
              <a:rPr lang="en-US" altLang="zh-CN" dirty="0" err="1"/>
              <a:t>TiDB</a:t>
            </a:r>
            <a:r>
              <a:rPr lang="zh-CN" altLang="en-US" dirty="0"/>
              <a:t>则与之不同</a:t>
            </a:r>
            <a:endParaRPr lang="en-US" altLang="zh-CN" dirty="0"/>
          </a:p>
          <a:p>
            <a:r>
              <a:rPr lang="en-US" altLang="zh-CN" dirty="0"/>
              <a:t>Redis</a:t>
            </a:r>
            <a:r>
              <a:rPr lang="zh-CN" altLang="en-US" dirty="0"/>
              <a:t>是一种典型的</a:t>
            </a:r>
            <a:r>
              <a:rPr lang="en-US" altLang="zh-CN" dirty="0"/>
              <a:t>k-v</a:t>
            </a:r>
            <a:r>
              <a:rPr lang="zh-CN" altLang="en-US" dirty="0"/>
              <a:t>数据库</a:t>
            </a:r>
            <a:endParaRPr lang="en-US" altLang="zh-CN" dirty="0"/>
          </a:p>
          <a:p>
            <a:r>
              <a:rPr lang="en-US" altLang="zh-CN" dirty="0"/>
              <a:t>K-v</a:t>
            </a:r>
            <a:r>
              <a:rPr lang="zh-CN" altLang="en-US" dirty="0"/>
              <a:t>数据库的优点：冗余容错，高可靠性，分布式，数据一致性</a:t>
            </a:r>
            <a:endParaRPr lang="en-US" altLang="zh-CN" dirty="0"/>
          </a:p>
          <a:p>
            <a:r>
              <a:rPr lang="zh-CN" altLang="en-US" dirty="0"/>
              <a:t>也有关系型分布式数据库</a:t>
            </a:r>
            <a:r>
              <a:rPr lang="en-US" altLang="zh-CN" dirty="0"/>
              <a:t>——</a:t>
            </a:r>
            <a:r>
              <a:rPr lang="zh-CN" altLang="en-US" dirty="0"/>
              <a:t>阿里</a:t>
            </a:r>
            <a:r>
              <a:rPr lang="en-US" altLang="zh-CN" dirty="0"/>
              <a:t>POLARDB OCEANBASE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591ABB-FABC-4D01-A2EB-90473F08BB6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903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</a:t>
            </a:r>
            <a:r>
              <a:rPr lang="en-US" altLang="zh-CN" dirty="0"/>
              <a:t> </a:t>
            </a:r>
            <a:r>
              <a:rPr lang="zh-CN" altLang="en-US" dirty="0"/>
              <a:t>数据库，结合了传统的 </a:t>
            </a:r>
            <a:r>
              <a:rPr lang="en-US" altLang="zh-CN" dirty="0"/>
              <a:t>RDBMS</a:t>
            </a:r>
            <a:r>
              <a:rPr lang="zh-CN" altLang="en-US" dirty="0"/>
              <a:t>（关系数据库管理系统）</a:t>
            </a:r>
            <a:r>
              <a:rPr lang="en-US" altLang="zh-CN" dirty="0"/>
              <a:t>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ACID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，是指在可靠数据库管理系统（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DBMS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）中，事务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(transaction)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所应该具有的四个特性：原子性（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Atomicity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）、一致性（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Consistency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）、隔离性（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Isolation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）、持久性（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Durability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这是可靠数据库所应具备的几个特性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https://www.cnblogs.com/CareySon/archive/2012/01/29/2331088.html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2699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喜茶，永和豆浆 海底捞。。。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57662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负载均衡（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Load Balance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，简称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LB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）是一种服务器或网络设备的集群技术。负载均衡将特定的业务（网络服务、网络流量等）分担给多个服务器或网络设备，从而提高了业务处理能力，保证了业务的高可用性。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１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TiDB</a:t>
            </a:r>
            <a:r>
              <a:rPr lang="en-US" altLang="zh-CN" dirty="0"/>
              <a:t> Server </a:t>
            </a:r>
            <a:r>
              <a:rPr lang="zh-CN" altLang="en-US" dirty="0"/>
              <a:t>负责接收 </a:t>
            </a:r>
            <a:r>
              <a:rPr lang="en-US" altLang="zh-CN" dirty="0"/>
              <a:t>SQL </a:t>
            </a:r>
            <a:r>
              <a:rPr lang="zh-CN" altLang="en-US" dirty="0"/>
              <a:t>请求，处理 </a:t>
            </a:r>
            <a:r>
              <a:rPr lang="en-US" altLang="zh-CN" dirty="0"/>
              <a:t>SQL </a:t>
            </a:r>
            <a:r>
              <a:rPr lang="zh-CN" altLang="en-US" dirty="0"/>
              <a:t>相关的逻辑，并通过 </a:t>
            </a:r>
            <a:r>
              <a:rPr lang="en-US" altLang="zh-CN" dirty="0"/>
              <a:t>PD </a:t>
            </a:r>
            <a:r>
              <a:rPr lang="zh-CN" altLang="en-US" dirty="0"/>
              <a:t>找到存储计算所需数据的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地址，与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交互获取数据，最终返回结果。 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是无状态的，其本身并不存储数据，只负责计算，可以无限水平扩展，可以通过负载均衡组件（如</a:t>
            </a:r>
            <a:r>
              <a:rPr lang="en-US" altLang="zh-CN" dirty="0"/>
              <a:t>LVS</a:t>
            </a:r>
            <a:r>
              <a:rPr lang="zh-CN" altLang="en-US" dirty="0"/>
              <a:t>、</a:t>
            </a:r>
            <a:r>
              <a:rPr lang="en-US" altLang="zh-CN" dirty="0" err="1"/>
              <a:t>HAProxy</a:t>
            </a:r>
            <a:r>
              <a:rPr lang="en-US" altLang="zh-CN" dirty="0"/>
              <a:t> </a:t>
            </a:r>
            <a:r>
              <a:rPr lang="zh-CN" altLang="en-US" dirty="0"/>
              <a:t>或</a:t>
            </a:r>
            <a:r>
              <a:rPr lang="en-US" altLang="zh-CN" dirty="0"/>
              <a:t>F5</a:t>
            </a:r>
            <a:r>
              <a:rPr lang="zh-CN" altLang="en-US" dirty="0"/>
              <a:t>）对外提供统一的接入地址。</a:t>
            </a:r>
            <a:endParaRPr lang="en-US" altLang="zh-CN" dirty="0"/>
          </a:p>
          <a:p>
            <a:r>
              <a:rPr lang="zh-CN" altLang="en-US" dirty="0"/>
              <a:t>２</a:t>
            </a:r>
            <a:r>
              <a:rPr lang="en-US" altLang="zh-CN" dirty="0"/>
              <a:t>PD Server</a:t>
            </a:r>
            <a:r>
              <a:rPr lang="zh-CN" altLang="en-US" dirty="0"/>
              <a:t>　</a:t>
            </a:r>
            <a:r>
              <a:rPr lang="en-US" altLang="zh-CN" dirty="0"/>
              <a:t>Placement Driver (</a:t>
            </a:r>
            <a:r>
              <a:rPr lang="zh-CN" altLang="en-US" dirty="0"/>
              <a:t>简称 </a:t>
            </a:r>
            <a:r>
              <a:rPr lang="en-US" altLang="zh-CN" dirty="0"/>
              <a:t>PD) </a:t>
            </a:r>
            <a:r>
              <a:rPr lang="zh-CN" altLang="en-US" dirty="0"/>
              <a:t>是整个集群的管理模块，其主要工作有三个： 一是存储集群的元信息（某个 </a:t>
            </a:r>
            <a:r>
              <a:rPr lang="en-US" altLang="zh-CN" dirty="0"/>
              <a:t>Key </a:t>
            </a:r>
            <a:r>
              <a:rPr lang="zh-CN" altLang="en-US" dirty="0"/>
              <a:t>存储在哪个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节点）；二是对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集群进行调度和负载均衡（如数据的迁移、</a:t>
            </a:r>
            <a:r>
              <a:rPr lang="en-US" altLang="zh-CN" dirty="0"/>
              <a:t>Raft group leader</a:t>
            </a:r>
            <a:r>
              <a:rPr lang="zh-CN" altLang="en-US" dirty="0"/>
              <a:t>的迁移等）；三是分配全局唯一且递增的事务 </a:t>
            </a:r>
            <a:r>
              <a:rPr lang="en-US" altLang="zh-CN" dirty="0"/>
              <a:t>ID</a:t>
            </a:r>
            <a:r>
              <a:rPr lang="zh-CN" altLang="en-US" dirty="0"/>
              <a:t>。 　　　</a:t>
            </a:r>
            <a:r>
              <a:rPr lang="en-US" altLang="zh-CN" dirty="0"/>
              <a:t>PD </a:t>
            </a:r>
            <a:r>
              <a:rPr lang="zh-CN" altLang="en-US" dirty="0"/>
              <a:t>是一个集群，需要部署奇数个节点，一般线上推荐至少部署 </a:t>
            </a:r>
            <a:r>
              <a:rPr lang="en-US" altLang="zh-CN" dirty="0"/>
              <a:t>3 </a:t>
            </a:r>
            <a:r>
              <a:rPr lang="zh-CN" altLang="en-US" dirty="0"/>
              <a:t>个节点。３</a:t>
            </a:r>
            <a:r>
              <a:rPr lang="en-US" altLang="zh-CN" dirty="0" err="1"/>
              <a:t>TiKV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TiKV</a:t>
            </a:r>
            <a:r>
              <a:rPr lang="en-US" altLang="zh-CN" dirty="0"/>
              <a:t> Server </a:t>
            </a:r>
            <a:r>
              <a:rPr lang="zh-CN" altLang="en-US" dirty="0"/>
              <a:t>负责存储数据，从外部看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是一个分布式的提供事务的 </a:t>
            </a:r>
            <a:r>
              <a:rPr lang="en-US" altLang="zh-CN" dirty="0"/>
              <a:t>Key-Value </a:t>
            </a:r>
            <a:r>
              <a:rPr lang="zh-CN" altLang="en-US" dirty="0"/>
              <a:t>存储引擎。存储数据的基本单位是 </a:t>
            </a:r>
            <a:r>
              <a:rPr lang="en-US" altLang="zh-CN" dirty="0"/>
              <a:t>Region</a:t>
            </a:r>
            <a:r>
              <a:rPr lang="zh-CN" altLang="en-US" dirty="0"/>
              <a:t>，每个 </a:t>
            </a:r>
            <a:r>
              <a:rPr lang="en-US" altLang="zh-CN" dirty="0"/>
              <a:t>Region </a:t>
            </a:r>
            <a:r>
              <a:rPr lang="zh-CN" altLang="en-US" dirty="0"/>
              <a:t>负责存储一个 </a:t>
            </a:r>
            <a:r>
              <a:rPr lang="en-US" altLang="zh-CN" dirty="0"/>
              <a:t>Key Range </a:t>
            </a:r>
            <a:r>
              <a:rPr lang="zh-CN" altLang="en-US" dirty="0"/>
              <a:t>（从 </a:t>
            </a:r>
            <a:r>
              <a:rPr lang="en-US" altLang="zh-CN" dirty="0" err="1"/>
              <a:t>StartKey</a:t>
            </a:r>
            <a:r>
              <a:rPr lang="en-US" altLang="zh-CN" dirty="0"/>
              <a:t> </a:t>
            </a:r>
            <a:r>
              <a:rPr lang="zh-CN" altLang="en-US" dirty="0"/>
              <a:t>到</a:t>
            </a:r>
            <a:r>
              <a:rPr lang="en-US" altLang="zh-CN" dirty="0" err="1"/>
              <a:t>EndKey</a:t>
            </a:r>
            <a:r>
              <a:rPr lang="en-US" altLang="zh-CN" dirty="0"/>
              <a:t> </a:t>
            </a:r>
            <a:r>
              <a:rPr lang="zh-CN" altLang="en-US" dirty="0"/>
              <a:t>的左闭右开区间）的数据，每个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节点会负责多个 </a:t>
            </a:r>
            <a:r>
              <a:rPr lang="en-US" altLang="zh-CN" dirty="0"/>
              <a:t>Region </a:t>
            </a:r>
            <a:r>
              <a:rPr lang="zh-CN" altLang="en-US" dirty="0"/>
              <a:t>。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使用 </a:t>
            </a:r>
            <a:r>
              <a:rPr lang="en-US" altLang="zh-CN" dirty="0"/>
              <a:t>Raft</a:t>
            </a:r>
            <a:r>
              <a:rPr lang="zh-CN" altLang="en-US" dirty="0"/>
              <a:t>协议做复制，保持数据的一致性和容灾。副本以 </a:t>
            </a:r>
            <a:r>
              <a:rPr lang="en-US" altLang="zh-CN" dirty="0"/>
              <a:t>Region </a:t>
            </a:r>
            <a:r>
              <a:rPr lang="zh-CN" altLang="en-US" dirty="0"/>
              <a:t>为单位进行管理，不同节点上的多个 </a:t>
            </a:r>
            <a:r>
              <a:rPr lang="en-US" altLang="zh-CN" dirty="0"/>
              <a:t>Region </a:t>
            </a:r>
            <a:r>
              <a:rPr lang="zh-CN" altLang="en-US" dirty="0"/>
              <a:t>构成一个 </a:t>
            </a:r>
            <a:r>
              <a:rPr lang="en-US" altLang="zh-CN" dirty="0" err="1"/>
              <a:t>RaftGroup</a:t>
            </a:r>
            <a:r>
              <a:rPr lang="zh-CN" altLang="en-US" dirty="0"/>
              <a:t>，互为副本。数据在多个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之间的负载均衡由 </a:t>
            </a:r>
            <a:r>
              <a:rPr lang="en-US" altLang="zh-CN" dirty="0"/>
              <a:t>PD </a:t>
            </a:r>
            <a:r>
              <a:rPr lang="zh-CN" altLang="en-US" dirty="0"/>
              <a:t>调度，这里也是以 </a:t>
            </a:r>
            <a:r>
              <a:rPr lang="en-US" altLang="zh-CN" dirty="0"/>
              <a:t>Region </a:t>
            </a:r>
            <a:r>
              <a:rPr lang="zh-CN" altLang="en-US" dirty="0"/>
              <a:t>为单位进行调度。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076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01C981-1D99-4B08-A3BC-D574CB3ACA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C503A7-41F3-495F-A349-1010B663E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3A266B-60D0-435B-A3B6-64FB2A6E1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DAD676-3F57-4E79-B09C-B1503B9F1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0DF451-DCCC-4154-83EA-55280442F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674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8BDCD0-0018-414B-B03B-1E820CE9C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280B26-AD69-4523-90C7-EFCD361956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102BF3-D663-40FC-BE47-8054C6296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E94B2A-2F11-4DFF-A23D-01D641F72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0FC879-E2B6-407A-8B11-0D4FF4F1E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628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67A083-0664-434E-99E9-BDC2FA5BD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2E53B6-C1F3-43DE-B75D-43C30C959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AB581F-869D-4BD1-B911-569D418C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E4C7C5-DBB2-4BC5-8409-3C1A635B8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CE1FC3-AE5E-455E-8340-0C1ED2080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581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5954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51A488-A71C-4C44-BDD2-F808F99FB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375DE0-4089-43E8-A917-01DFA6F98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96938D-01B0-4EE2-91A1-DDF6BDA64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A78B56-FB2E-4296-8DC5-0F64614D3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13A69A-5B2F-429D-A153-48497718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63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BFCF73-F35A-410B-A30B-D389B133A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68B736-67FA-4689-948D-9013B0B49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5D5643-E1A7-4089-9F88-FC63D093F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C61D04-42CF-4B79-A90B-5134F3B6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F70CE9-CA99-4667-9838-FFB034A2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648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FFD98A-3C7B-4C8A-AAF4-E3A52E58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37FBA0-5053-449F-8EB3-CD36849237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8CA411-98C9-405D-B599-4CB1CA561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6CF3FA-F08C-4C8D-957F-0988C588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E35B89-3B1A-4C7F-9F6D-0E14F3C2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23DFE2-ADD8-4AFC-8207-E280F3A7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467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66D45A-5713-40E7-9DCC-BD9D10DA3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BBD2D3-9855-4F12-87D1-62F059028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0FD209-2603-4D09-B214-96740548D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0EFF486-6C46-4E30-AD9B-A2A5AA82B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A0E0E0B-A009-4E73-8C60-FFEE9C9F47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6879B2C-016D-4D23-A19B-7C2170623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614539-AB36-49F0-8744-49B8BE250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0849911-47EF-407A-BB8A-2FF04B4D6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487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792745-9DAA-4D01-88C4-1D835A3BC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A64805-5CC4-4154-B73A-DF8C0859D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E06886-4845-4170-8E26-DC1B95CB9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98E540B-DFB8-4889-A4F1-AB2CA90A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602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F4A342A-D9AB-4C37-BCFB-BEB75466E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5854E2B-1C68-4120-9748-7C166B5F6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39C67B-DD4B-493D-9638-1C357874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298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706461-A055-457C-B45F-38296ABEB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42EC94-EE6E-461B-868F-BC9D6C912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7480A1-EE5C-4666-9D34-74F5CDC03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CB781A-A519-43DE-8D44-D50A18ED8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50523A-607C-47E6-916D-914BEA4CE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9156A7-8554-41F5-8F91-88F492C46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501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BFC4F6-5BC6-4A3D-BED1-4092E94F0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7B9953-D9A4-4A49-827A-EFD604548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A17CBDC-E670-44D4-848C-82374EC83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D274E8-6139-4B0B-935C-0A4B4B915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8C6F42-6A2D-4CE5-9098-6E6C98BAC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4E7248-7D86-4768-9BB6-B7FA019C5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97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BA7452F-EA84-44B3-B688-6CCCF014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EEF5DF-E112-4C48-AA90-32DC21C69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ED0779-BEC3-47EB-88EC-4739B9C902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960CF-45D1-4696-AB2B-C07D88D5C5C6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AED8B5-5D9B-404D-A450-569B79239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04F370-A3BB-482B-BDF0-5E130DDAFE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43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blog.csdn.net/TiDB_PingCAP/article/details/80554546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blog.csdn.net/TiDB_PingCAP/article/details/78900108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3EACD9-B962-4FBC-A629-70574855C0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/>
              <a:t>TiDB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EC8EEA-C2F5-4350-B12B-0280095086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李晓桐</a:t>
            </a:r>
          </a:p>
        </p:txBody>
      </p:sp>
    </p:spTree>
    <p:extLst>
      <p:ext uri="{BB962C8B-B14F-4D97-AF65-F5344CB8AC3E}">
        <p14:creationId xmlns:p14="http://schemas.microsoft.com/office/powerpoint/2010/main" val="2385541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247277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"/>
              </a:rPr>
              <a:t>的</a:t>
            </a:r>
            <a:r>
              <a:rPr lang="zh-CN" altLang="en-US" sz="4400" spc="-1" dirty="0">
                <a:solidFill>
                  <a:srgbClr val="000000"/>
                </a:solidFill>
                <a:latin typeface="等线"/>
              </a:rPr>
              <a:t>优势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数据安全多副本</a:t>
            </a:r>
            <a:endParaRPr lang="en-US" altLang="zh-CN" sz="28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强一致性，高可用性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与</a:t>
            </a: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mysql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兼容</a:t>
            </a:r>
            <a:endParaRPr lang="en-US" altLang="zh-CN" sz="28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水平扩展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spc="-1" dirty="0">
                <a:solidFill>
                  <a:srgbClr val="000000"/>
                </a:solidFill>
                <a:latin typeface="等线"/>
              </a:rPr>
              <a:t>ACID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等线"/>
              </a:rPr>
              <a:t>OLTP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等线"/>
              </a:rPr>
              <a:t>OLAP</a:t>
            </a: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247277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"/>
              </a:rPr>
              <a:t>的客户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6EAEB3C-6DE3-4E7D-B4FD-BDD8D0E728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91" t="15354" r="51421" b="60606"/>
          <a:stretch/>
        </p:blipFill>
        <p:spPr>
          <a:xfrm>
            <a:off x="3844635" y="2348604"/>
            <a:ext cx="3054930" cy="168694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BA04CFF-1C9C-4CD8-8014-753352B644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07" t="16464" r="18011" b="13333"/>
          <a:stretch/>
        </p:blipFill>
        <p:spPr>
          <a:xfrm>
            <a:off x="7429712" y="1714535"/>
            <a:ext cx="4325870" cy="27036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0FB335-CABC-421B-AE4B-6293B87A84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489" t="19091" r="23238" b="11111"/>
          <a:stretch/>
        </p:blipFill>
        <p:spPr>
          <a:xfrm>
            <a:off x="346243" y="1918854"/>
            <a:ext cx="3327403" cy="245225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B78BD8B-D2ED-41EC-95E3-0D09A1128CE3}"/>
              </a:ext>
            </a:extLst>
          </p:cNvPr>
          <p:cNvSpPr txBox="1"/>
          <p:nvPr/>
        </p:nvSpPr>
        <p:spPr>
          <a:xfrm flipH="1">
            <a:off x="997526" y="5770417"/>
            <a:ext cx="93656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From: </a:t>
            </a:r>
            <a:r>
              <a:rPr lang="en-US" altLang="zh-CN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TiDB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在摩拜单车在线数据业务的应用和实践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https://blog.csdn.net/TiDB_PingCAP/article/details/78900108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TiDB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助力客如云餐饮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SaaS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服务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https://blog.csdn.net/TiDB_PingCAP/article/details/80554546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客如云官网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http://www.keruyun.com/sem/sogou/brand/index.html?keyword=%e5%ae%a2%e5%a6%82%e4%ba%91%e5%ae%98%e7%bd%91</a:t>
            </a:r>
          </a:p>
          <a:p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87158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1"/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整体构架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E492CCD-7291-40B3-82A2-1AA09E3D42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4" t="20124" r="12749" b="15693"/>
          <a:stretch/>
        </p:blipFill>
        <p:spPr>
          <a:xfrm>
            <a:off x="1010955" y="1419877"/>
            <a:ext cx="10627922" cy="467990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8CCA1DC-40D8-460E-9705-F727C0F250E2}"/>
              </a:ext>
            </a:extLst>
          </p:cNvPr>
          <p:cNvSpPr txBox="1"/>
          <p:nvPr/>
        </p:nvSpPr>
        <p:spPr>
          <a:xfrm>
            <a:off x="2391079" y="6184971"/>
            <a:ext cx="519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https://pingcap.com/blog-cn/tidb-internal-2/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11344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A9D666-04DC-4056-8BE9-54703F153570}"/>
              </a:ext>
            </a:extLst>
          </p:cNvPr>
          <p:cNvSpPr txBox="1"/>
          <p:nvPr/>
        </p:nvSpPr>
        <p:spPr>
          <a:xfrm>
            <a:off x="838080" y="1595940"/>
            <a:ext cx="905561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说存储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:https://pingcap.com/blog-cn/tidb-internal-1/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说计算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/tidb-internal-2/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[3]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谈调度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/tidb-internal-3/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[4]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负载均衡原理与技术实现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:https://www.cnblogs.com/CasonChan/p/4837227.html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[5]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阿里云数据库：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https://www.aliyun.com/product/polardb?utm_content=se_1000802350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[6]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etcd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简介与使用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:https://segmentfault.com/a/1190000014045625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[7]key-value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数据库优点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:https://blog.csdn.net/qq892618896/article/details/51209933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[8]raft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策略：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http://thesecretlivesofdata.com/raft/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[9] 15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分钟了解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https://www.cnblogs.com/CareySon/archive/2012/01/29/2331088.html</a:t>
            </a:r>
          </a:p>
        </p:txBody>
      </p:sp>
    </p:spTree>
    <p:extLst>
      <p:ext uri="{BB962C8B-B14F-4D97-AF65-F5344CB8AC3E}">
        <p14:creationId xmlns:p14="http://schemas.microsoft.com/office/powerpoint/2010/main" val="1404727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709</Words>
  <Application>Microsoft Office PowerPoint</Application>
  <PresentationFormat>宽屏</PresentationFormat>
  <Paragraphs>48</Paragraphs>
  <Slides>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等线 Light</vt:lpstr>
      <vt:lpstr>宋体</vt:lpstr>
      <vt:lpstr>Arial</vt:lpstr>
      <vt:lpstr>Times New Roman</vt:lpstr>
      <vt:lpstr>Office 主题​​</vt:lpstr>
      <vt:lpstr>TiDB</vt:lpstr>
      <vt:lpstr>PowerPoint 演示文稿</vt:lpstr>
      <vt:lpstr>PowerPoint 演示文稿</vt:lpstr>
      <vt:lpstr>PowerPoint 演示文稿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TiDB</dc:title>
  <dc:creator>李 晓桐</dc:creator>
  <cp:lastModifiedBy>李 晓桐</cp:lastModifiedBy>
  <cp:revision>2</cp:revision>
  <dcterms:created xsi:type="dcterms:W3CDTF">2019-10-11T01:20:25Z</dcterms:created>
  <dcterms:modified xsi:type="dcterms:W3CDTF">2019-10-18T01:32:58Z</dcterms:modified>
</cp:coreProperties>
</file>

<file path=docProps/thumbnail.jpeg>
</file>